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Economic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roximaNova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33" Type="http://schemas.openxmlformats.org/officeDocument/2006/relationships/font" Target="fonts/Economica-bold.fntdata"/><Relationship Id="rId10" Type="http://schemas.openxmlformats.org/officeDocument/2006/relationships/slide" Target="slides/slide6.xml"/><Relationship Id="rId32" Type="http://schemas.openxmlformats.org/officeDocument/2006/relationships/font" Target="fonts/Economica-regular.fntdata"/><Relationship Id="rId13" Type="http://schemas.openxmlformats.org/officeDocument/2006/relationships/slide" Target="slides/slide9.xml"/><Relationship Id="rId35" Type="http://schemas.openxmlformats.org/officeDocument/2006/relationships/font" Target="fonts/Economica-boldItalic.fntdata"/><Relationship Id="rId12" Type="http://schemas.openxmlformats.org/officeDocument/2006/relationships/slide" Target="slides/slide8.xml"/><Relationship Id="rId34" Type="http://schemas.openxmlformats.org/officeDocument/2006/relationships/font" Target="fonts/Economica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05.png"/><Relationship Id="rId5" Type="http://schemas.openxmlformats.org/officeDocument/2006/relationships/hyperlink" Target="http://www.motherteresa.org/italian/layout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09.png"/><Relationship Id="rId5" Type="http://schemas.openxmlformats.org/officeDocument/2006/relationships/image" Target="../media/image06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hyperlink" Target="https://it.wikipedia.org/wiki/Cler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t.wikipedia.org/w/index.php?title=Laici_missionari_della_carit%C3%A0&amp;action=edit&amp;redlink=1" TargetMode="External"/><Relationship Id="rId4" Type="http://schemas.openxmlformats.org/officeDocument/2006/relationships/hyperlink" Target="https://it.wikipedia.org/wiki/Laici" TargetMode="External"/><Relationship Id="rId5" Type="http://schemas.openxmlformats.org/officeDocument/2006/relationships/hyperlink" Target="https://it.wikipedia.org/wiki/Presbitero" TargetMode="External"/><Relationship Id="rId6" Type="http://schemas.openxmlformats.org/officeDocument/2006/relationships/hyperlink" Target="https://it.wikipedia.org/wiki/1991" TargetMode="External"/><Relationship Id="rId7" Type="http://schemas.openxmlformats.org/officeDocument/2006/relationships/hyperlink" Target="http://laicimissionaricarita.blogspot.it/p/origine-e-storia-dei-laici-missionari.html" TargetMode="External"/><Relationship Id="rId8" Type="http://schemas.openxmlformats.org/officeDocument/2006/relationships/hyperlink" Target="http://www.corpuschristimovement.com/italian/indexita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1" Type="http://schemas.openxmlformats.org/officeDocument/2006/relationships/image" Target="../media/image21.png"/><Relationship Id="rId10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it.wikipedia.org/wiki/10_settembr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t.wikipedia.org/w/index.php?title=Laici_missionari_della_carit%C3%A0&amp;action=edit&amp;redlink=1" TargetMode="External"/><Relationship Id="rId4" Type="http://schemas.openxmlformats.org/officeDocument/2006/relationships/hyperlink" Target="https://it.wikipedia.org/wiki/Laici" TargetMode="External"/><Relationship Id="rId5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subTitle"/>
          </p:nvPr>
        </p:nvSpPr>
        <p:spPr>
          <a:xfrm>
            <a:off x="6089400" y="4238550"/>
            <a:ext cx="3054600" cy="905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>
                <a:solidFill>
                  <a:srgbClr val="000000"/>
                </a:solidFill>
              </a:rPr>
              <a:t>a cura di: 	E. BONETTI, C. CAROTTI,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it" sz="1100">
                <a:solidFill>
                  <a:srgbClr val="000000"/>
                </a:solidFill>
              </a:rPr>
              <a:t> A. LOVATI,  A. ZIDOUH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it" sz="1100">
                <a:solidFill>
                  <a:srgbClr val="000000"/>
                </a:solidFill>
              </a:rPr>
              <a:t>classe: 	3°A lsa  / 4°A lsa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it" sz="1100">
                <a:solidFill>
                  <a:srgbClr val="000000"/>
                </a:solidFill>
              </a:rPr>
              <a:t>data: 		Maggio 2016 / Ottobre 2016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900" y="-48912"/>
            <a:ext cx="3149100" cy="44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 amt="80000"/>
          </a:blip>
          <a:srcRect b="17574" l="53518" r="20628" t="24558"/>
          <a:stretch/>
        </p:blipFill>
        <p:spPr>
          <a:xfrm>
            <a:off x="0" y="0"/>
            <a:ext cx="40869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16350" y="4290225"/>
            <a:ext cx="3654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2400">
                <a:latin typeface="Proxima Nova"/>
                <a:ea typeface="Proxima Nova"/>
                <a:cs typeface="Proxima Nova"/>
                <a:sym typeface="Proxima Nova"/>
              </a:rPr>
              <a:t>“Una piccola matita nelle mani di Dio” </a:t>
            </a:r>
            <a:r>
              <a:rPr lang="it" sz="1200"/>
              <a:t>Madre Teresa </a:t>
            </a:r>
            <a:r>
              <a:rPr lang="it" sz="1100"/>
              <a:t>(1910-1997)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037450" y="3034450"/>
            <a:ext cx="15246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754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" sz="1800">
                <a:latin typeface="Proxima Nova"/>
                <a:ea typeface="Proxima Nova"/>
                <a:cs typeface="Proxima Nova"/>
                <a:sym typeface="Proxima Nova"/>
              </a:rPr>
              <a:t>“Un grande cuore al servizio dei poveri tra i poveri”</a:t>
            </a:r>
          </a:p>
        </p:txBody>
      </p:sp>
      <p:sp>
        <p:nvSpPr>
          <p:cNvPr id="72" name="Shape 72"/>
          <p:cNvSpPr txBox="1"/>
          <p:nvPr>
            <p:ph type="ctrTitle"/>
          </p:nvPr>
        </p:nvSpPr>
        <p:spPr>
          <a:xfrm>
            <a:off x="2724250" y="771547"/>
            <a:ext cx="3054600" cy="2262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Madre Teresa di Calcutta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8550" y="0"/>
            <a:ext cx="5336700" cy="3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2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SITO UFFICIALE: </a:t>
            </a:r>
            <a:r>
              <a:rPr lang="it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http://www.motherteresa.org/italian/layout.html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Le opere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12975" y="1802400"/>
            <a:ext cx="5629500" cy="266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Collaboratori Ammalati e Sofferenti 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invece contribuiscono al bene assistendo i poveri o aiutando suore, fratelli o sorelle missionarie della carità locali.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Agiscono in primis nella propria famiglia, poiché, come dice Madre Teresa, la carità comincia in famiglia.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826" y="738725"/>
            <a:ext cx="2929173" cy="44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613500" y="504525"/>
            <a:ext cx="34905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Gli obiettivi dei missionari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2577025" y="1669950"/>
            <a:ext cx="2711800" cy="17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170450" y="504525"/>
            <a:ext cx="34905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Gli obiettivi delle congregazioni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 amt="63000"/>
          </a:blip>
          <a:stretch>
            <a:fillRect/>
          </a:stretch>
        </p:blipFill>
        <p:spPr>
          <a:xfrm>
            <a:off x="2711790" y="3429624"/>
            <a:ext cx="2568796" cy="17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-3" y="3429621"/>
            <a:ext cx="2711800" cy="171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 amt="66000"/>
          </a:blip>
          <a:stretch>
            <a:fillRect/>
          </a:stretch>
        </p:blipFill>
        <p:spPr>
          <a:xfrm>
            <a:off x="0" y="1691912"/>
            <a:ext cx="2568800" cy="175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7">
            <a:alphaModFix amt="66000"/>
          </a:blip>
          <a:stretch>
            <a:fillRect/>
          </a:stretch>
        </p:blipFill>
        <p:spPr>
          <a:xfrm>
            <a:off x="5288828" y="2571590"/>
            <a:ext cx="3855175" cy="2571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title"/>
          </p:nvPr>
        </p:nvSpPr>
        <p:spPr>
          <a:xfrm>
            <a:off x="252000" y="2251450"/>
            <a:ext cx="4664100" cy="2477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 dedicano alla assistenza</a:t>
            </a:r>
            <a:r>
              <a:rPr b="1" lang="it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dei </a:t>
            </a:r>
            <a:r>
              <a:rPr b="1" lang="it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malati, dei moribondi, dei poveri, degli orfani, dei disadattati.</a:t>
            </a: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Furono oggetto di </a:t>
            </a:r>
            <a:r>
              <a:rPr lang="it" sz="2000" u="sng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"critiche"</a:t>
            </a: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sia da parte del </a:t>
            </a: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clero</a:t>
            </a: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indù, sia da parte degli occidentali.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9">
            <a:alphaModFix amt="57000"/>
          </a:blip>
          <a:stretch>
            <a:fillRect/>
          </a:stretch>
        </p:blipFill>
        <p:spPr>
          <a:xfrm>
            <a:off x="5288825" y="1669950"/>
            <a:ext cx="3855173" cy="11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" type="body"/>
          </p:nvPr>
        </p:nvSpPr>
        <p:spPr>
          <a:xfrm>
            <a:off x="5074500" y="2251450"/>
            <a:ext cx="4069500" cy="18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it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 varie congregazioni fondate da madre Teresa seguono tutte una comune finalità: </a:t>
            </a:r>
            <a:r>
              <a:rPr b="1" lang="it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essere a fianco ai più poveri tra i poveri</a:t>
            </a:r>
            <a:r>
              <a:rPr b="1" lang="it" sz="2400">
                <a:solidFill>
                  <a:srgbClr val="000000"/>
                </a:solidFill>
              </a:rPr>
              <a:t>.</a:t>
            </a:r>
          </a:p>
          <a:p>
            <a:pPr lvl="0" rtl="0" algn="ctr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algn="ctr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Le opere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71900" y="1919075"/>
            <a:ext cx="5078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Rientrano tra i missionari anche due movimenti ispirati al carisma di Madre Teresa:</a:t>
            </a:r>
          </a:p>
          <a:p>
            <a:pPr indent="-355600" lvl="0" marL="4572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SzPct val="100000"/>
              <a:buFont typeface="Proxima Nova"/>
              <a:buAutoNum type="arabicPeriod"/>
            </a:pP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Laici missionari della carità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per 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laici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 sia celibi che coniugati, nato e approvato dal papa a Roma;</a:t>
            </a:r>
          </a:p>
          <a:p>
            <a:pPr indent="-355600" lvl="0" marL="4572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SzPct val="100000"/>
              <a:buFont typeface="Proxima Nova"/>
              <a:buAutoNum type="arabicPeriod"/>
            </a:pP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Movimento Corpus Christi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per 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sacerdoti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fondato nel 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1991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481550" y="3017150"/>
            <a:ext cx="35940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ORIGINE dei L M C: </a:t>
            </a:r>
            <a:r>
              <a:rPr lang="it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http://laicimissionaricarita.blogspot.it/p/origine-e-storia-dei-laici-missionari.html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SITO UFFICIALE Movimento Corpus Christi:</a:t>
            </a:r>
          </a:p>
          <a:p>
            <a:pPr lvl="0" rtl="0">
              <a:spcBef>
                <a:spcPts val="0"/>
              </a:spcBef>
              <a:buNone/>
            </a:pPr>
            <a:r>
              <a:rPr lang="it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http://www.corpuschristimovement.com/italian/indexita.html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LA VITA SPIRITUALE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6152124" y="3024250"/>
            <a:ext cx="2991874" cy="211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" type="body"/>
          </p:nvPr>
        </p:nvSpPr>
        <p:spPr>
          <a:xfrm>
            <a:off x="315425" y="1811225"/>
            <a:ext cx="8309700" cy="306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Proxima Nova"/>
              <a:buChar char="-"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 sua vita era una vita di preghiera continua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Proxima Nova"/>
              <a:buChar char="-"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il servizio a favore dei poveri era una conseguenza della preghiera 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Proxima Nova"/>
              <a:buChar char="-"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si identificava in una </a:t>
            </a:r>
            <a:r>
              <a:rPr lang="it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matita nelle mani di Dio</a:t>
            </a: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(immagine che sintetizza la sua spiritualità</a:t>
            </a:r>
          </a:p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Ad un certo punto della sua vita si trovò in una sofferenza spirituale: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Proxima Nova"/>
              <a:buChar char="-"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non sentiva più la presenza di Dio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Proxima Nova"/>
              <a:buChar char="-"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pensava di essere rifiutata da Dio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  <a:buFont typeface="Proxima Nova"/>
              <a:buChar char="-"/>
            </a:pPr>
            <a:r>
              <a:rPr lang="it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ha cominciato a vedere dentro di lei l’oscurità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DOPO LA SUA MORTE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3951421" y="1688100"/>
            <a:ext cx="5192574" cy="3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1" type="body"/>
          </p:nvPr>
        </p:nvSpPr>
        <p:spPr>
          <a:xfrm>
            <a:off x="251850" y="1892400"/>
            <a:ext cx="6173999" cy="304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 sua tomba divenne ben presto luogo di pellegrinaggi e di preghiera per gente di ogni credo.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it" sz="2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Madre Teresa ci lascia un testamento di fede incrollabile, speranza invincibile e straordinaria carità.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it" sz="2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 sua risposta alla richiesta di Gesù: “Vieni, sii la mia luce”, la rese Missionaria della Carità, simbolo di compassione per il mondo e testimone vivente dell’amore assetato di Dio.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LA TESTIMONIANZA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233925" y="1789500"/>
            <a:ext cx="39462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L’intera vita e l’opera di Madre Teresa offrirono testimonianza della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gioia di amare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della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grandezza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 e della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dignità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 di ogni essere umano, del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valore delle piccole cose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 fatte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fedelmente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 e con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amore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e dell’incomparabile </a:t>
            </a:r>
            <a:r>
              <a:rPr lang="it" sz="2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valore dell’amicizia con Dio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4267475" y="1701250"/>
            <a:ext cx="4876524" cy="34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579575" y="1834200"/>
            <a:ext cx="4347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La sua missione di misericordiosa si espanse negli anni successivi, tanto che la sua fama oltrepassò i confini indiani, raggiungendo il mondo occidentale.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L'opera fu così apprezzata che nel 1979 le fu assegnato il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Nobel per la Pace.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LE ONORIFICENZE</a:t>
            </a:r>
          </a:p>
        </p:txBody>
      </p:sp>
      <p:pic>
        <p:nvPicPr>
          <p:cNvPr descr="Compagna Onoraria dell'Ordine dell'Australia (Australia) - nastrino per uniforme ordinaria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25" y="2051500"/>
            <a:ext cx="2264625" cy="61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ma di Gran Croce del Grand'Ordine della Regina Jelena (Croazia) - nastrino per uniforme ordinaria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0900" y="2051500"/>
            <a:ext cx="1824275" cy="61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harat Ratna (India) - nastrino per uniforme ordinaria"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0512" y="2075850"/>
            <a:ext cx="2084924" cy="56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itano della Caccia dell'Ordine della Caccia al bufalo (Manitoba) - nastrino per uniforme ordinaria"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75" y="3061125"/>
            <a:ext cx="2084934" cy="56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ma dell'Ordine del Sorriso (Polonia) - nastrino per uniforme ordinaria" id="188" name="Shape 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8825" y="3061112"/>
            <a:ext cx="1806339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mbro Onorario dell'Ordine al Merito del Regno Unito (Regno Unito) - nastrino per uniforme ordinaria" id="189" name="Shape 1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8550" y="3124650"/>
            <a:ext cx="2084951" cy="56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aglia Presidenziale della Libertà (Stati Uniti) - nastrino per uniforme ordinaria" id="190" name="Shape 1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174" y="3989025"/>
            <a:ext cx="2084931" cy="56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aglia d'oro del Congresso (Stati Uniti) - nastrino per uniforme ordinaria" id="191" name="Shape 19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20562" y="3989025"/>
            <a:ext cx="2084950" cy="56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ma di Gran Croce dell'Ordine Nazionale dell'Onore e del Merito (Haiti) - nastrino per uniforme ordinaria" id="192" name="Shape 1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08550" y="3989025"/>
            <a:ext cx="2084951" cy="5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/>
              <a:t>I LIBRI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/>
              <a:t>2 dei numerosi libri in riferimento alla figura di Madre Teresa di Calcutta</a:t>
            </a:r>
          </a:p>
        </p:txBody>
      </p:sp>
      <p:pic>
        <p:nvPicPr>
          <p:cNvPr descr="Madre-Teresa-il-segreto-di-un-sorriso.jp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50" y="2468225"/>
            <a:ext cx="1297975" cy="209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708825" y="2603300"/>
            <a:ext cx="28014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Il segreto di un sorriso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De Roma Giuseppino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op.jpg"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700" y="2869574"/>
            <a:ext cx="1383225" cy="200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5004350" y="4003317"/>
            <a:ext cx="26337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La donna delle beatitudini</a:t>
            </a:r>
          </a:p>
          <a:p>
            <a:pPr lvl="0">
              <a:spcBef>
                <a:spcPts val="0"/>
              </a:spcBef>
              <a:buNone/>
            </a:pPr>
            <a:r>
              <a:rPr lang="it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Borghese Annalisa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60950" y="443425"/>
            <a:ext cx="8222100" cy="104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" sz="2600"/>
              <a:t>LA CANONIZZAZIONE DI MADRE TERESA, AVVENUTA IL 4 SETTEMBRE 2016 A ROMA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568075" y="2358225"/>
            <a:ext cx="5429100" cy="191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it" sz="2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Meno di due anni dopo la sua morte, a causa della diffusa fama di santità e delle grazie ottenute per sua intercessione, il Papa Giovanni Paolo II permise l’apertura della Causa di Canonizzazione.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50" y="1947600"/>
            <a:ext cx="2880400" cy="27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05650" y="472775"/>
            <a:ext cx="8222100" cy="103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" sz="3000"/>
              <a:t>Santa Messa e Canonizzazione della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" sz="3000"/>
              <a:t>Beata Madre Teresa di Calcutta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1681900"/>
            <a:ext cx="4889875" cy="34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>
            <p:ph idx="1" type="body"/>
          </p:nvPr>
        </p:nvSpPr>
        <p:spPr>
          <a:xfrm>
            <a:off x="315300" y="1876625"/>
            <a:ext cx="8513400" cy="320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Dove:</a:t>
            </a: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Cappella Papale, Piazza San Pietro, Città del Vaticano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Quando:</a:t>
            </a: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XXIII Domenica del Tempo Ordinario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Giubileo degli operatori e dei volontari della misericordia,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ore 10:30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Omelia del Santo Padre Francesco</a:t>
            </a: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&lt;&lt;Oggi consegno questa emblematica figura di donna e di consacrata a tutto il mondo del volontariato: lei sia il vostro modello di santità! Penso che, forse, avremo un po’ di difficoltà nel chiamarla </a:t>
            </a:r>
            <a:r>
              <a:rPr i="1"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Santa Teresa:</a:t>
            </a: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la sua santità è tanto vicina a noi, tanto tenera e feconda che spontaneamente continueremo a dirle “Madre Teresa”. &gt;&gt;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29553" l="60180" r="16252" t="20668"/>
          <a:stretch/>
        </p:blipFill>
        <p:spPr>
          <a:xfrm>
            <a:off x="6767649" y="472775"/>
            <a:ext cx="2217724" cy="2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BIOGRAFIA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63775" y="1836250"/>
            <a:ext cx="8579400" cy="3417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INFANZIA E GIOVINEZZA</a:t>
            </a:r>
            <a:r>
              <a:rPr lang="it">
                <a:solidFill>
                  <a:srgbClr val="0B5394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26 agosto 1910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: Nacque a Skopje, nei Balcani. Fu la più piccola dei cinque figli di Nikola e Drane Bojaxhiu, battezzata Gonxha Agnes.        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L’improvvisa morte del padre, a circa otto anni, lasciò la famiglia in difficoltà finanziarie. La madre influenzò poi molto la vocazione della fanciulla, già attiva nella comunità gesuita del Sacro Cuore.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1928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 : ormai diciottenne, si sposta in irlanda per entrare nella comunità delle “Suore di Loreto”, dove ricevette il nuovo nome di Mary Teresa.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471900" y="1919075"/>
            <a:ext cx="6068100" cy="301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INIZIALE VOCAZIONE MISSIONARIA...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1929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: inviata in India, a Calcutta. Inizia poi ad Entally,                               l’insegnamento a giovani ragazze presso la                                                           scuola di St. Mary.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1937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: effettua la ‘Professione dei                                                                                      voti perpetui’ e diviene direttrice della scuola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ll </a:t>
            </a: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10 settembre 1946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it">
                <a:solidFill>
                  <a:srgbClr val="6FA8DC"/>
                </a:solidFill>
                <a:latin typeface="Proxima Nova"/>
                <a:ea typeface="Proxima Nova"/>
                <a:cs typeface="Proxima Nova"/>
                <a:sym typeface="Proxima Nova"/>
              </a:rPr>
              <a:t> PRINCIPALE SNODO ESISTENZIALE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928125" y="1696275"/>
            <a:ext cx="2179013" cy="34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276050" y="1764350"/>
            <a:ext cx="8222100" cy="33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La vita di Maria Teresa mutò profondamente nel 1946, dopo che Calcutta fu teatro di scontri tra diverse fazioni indipendentiste, “Great Calcutta Killing”. </a:t>
            </a:r>
            <a:br>
              <a:rPr lang="it" sz="1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Madre Teresa rimase impressionata dalla devastazione che vide. In lei cominciò quindi a maturare una profonda riflessione interiore che l'avrebbe condotta alla </a:t>
            </a:r>
            <a:r>
              <a:rPr lang="it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svolta decisiva</a:t>
            </a: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 della sua vita.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La sera del</a:t>
            </a:r>
            <a:r>
              <a:rPr lang="it" sz="1400"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 10 settembre</a:t>
            </a: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 partì in treno per recarsi a Darjeeling. Come lei stessa ricostruirà più tardi, fu proprio in quella notte di viaggio, a contatto con condizioni di povertà estrema, che lei ricevette l’”ispirazione”: ebbe una </a:t>
            </a:r>
            <a:r>
              <a:rPr lang="it" sz="1400">
                <a:solidFill>
                  <a:srgbClr val="3C78D8"/>
                </a:solidFill>
                <a:latin typeface="Proxima Nova"/>
                <a:ea typeface="Proxima Nova"/>
                <a:cs typeface="Proxima Nova"/>
                <a:sym typeface="Proxima Nova"/>
              </a:rPr>
              <a:t>"chiamata nella chiamata"-&gt; VOCAZIONE DI MARIA TERESA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Qui Gesù la invitò, dolente della sua incuria verso i poveri, di operare presso questi ultimi. </a:t>
            </a:r>
            <a:r>
              <a:rPr lang="it" sz="1400">
                <a:solidFill>
                  <a:srgbClr val="3C78D8"/>
                </a:solidFill>
                <a:latin typeface="Proxima Nova"/>
                <a:ea typeface="Proxima Nova"/>
                <a:cs typeface="Proxima Nova"/>
                <a:sym typeface="Proxima Nova"/>
              </a:rPr>
              <a:t>La richiesta si concretizzò nella fondazione della comunità religiosa “Missionarie della Carità”</a:t>
            </a: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br>
              <a:rPr lang="it" sz="1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" sz="1400">
                <a:latin typeface="Proxima Nova"/>
                <a:ea typeface="Proxima Nova"/>
                <a:cs typeface="Proxima Nova"/>
                <a:sym typeface="Proxima Nova"/>
              </a:rPr>
              <a:t>Si attualizza, dunque, la vocazione della donna tramite una profonda presa di consapevolezza della propria vita e del suo scopo.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76049" y="375650"/>
            <a:ext cx="60381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PRINCIPALE SNODO ESISTENZIALE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-2089875" y="294200"/>
            <a:ext cx="10946400" cy="121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/>
              <a:t>                   Un continuo desiderio </a:t>
            </a:r>
          </a:p>
          <a:p>
            <a:pPr lvl="0" algn="ctr">
              <a:spcBef>
                <a:spcPts val="0"/>
              </a:spcBef>
              <a:buNone/>
            </a:pPr>
            <a:r>
              <a:rPr lang="it"/>
              <a:t>                      di aiutare...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60950" y="2081475"/>
            <a:ext cx="8476500" cy="297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rientrata a Calcutta, Madre Teresa di spostò nei sobborghi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riunitasi a lei tutte le ex allieve nel </a:t>
            </a:r>
            <a:r>
              <a:rPr lang="it">
                <a:solidFill>
                  <a:srgbClr val="3C78D8"/>
                </a:solidFill>
                <a:latin typeface="Proxima Nova"/>
                <a:ea typeface="Proxima Nova"/>
                <a:cs typeface="Proxima Nova"/>
                <a:sym typeface="Proxima Nova"/>
              </a:rPr>
              <a:t>1950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, dopo 10 anni, le inviò in varie parti dell’India.   Crea i Fratelli Missionari della Carità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Il Diritto Pontificio concesso alla Congregazione da Paolo VI nel febbraio </a:t>
            </a:r>
            <a:r>
              <a:rPr lang="it">
                <a:solidFill>
                  <a:srgbClr val="3C78D8"/>
                </a:solidFill>
                <a:latin typeface="Proxima Nova"/>
                <a:ea typeface="Proxima Nova"/>
                <a:cs typeface="Proxima Nova"/>
                <a:sym typeface="Proxima Nova"/>
              </a:rPr>
              <a:t>1965 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la incoraggiò ad aprire una casa di missione in Venezuela </a:t>
            </a:r>
            <a:r>
              <a:rPr lang="it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 u="sng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stituì poi i Collaboratori di Madre Teresa e i Collaboratori Ammalati e Sofferenti, persone di diverse confessioni di fede e nazionalità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1991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 :  in risposta alla richiesta di molti sacerdoti, Madre Teresa dette vita al Movimento Corpus Christi per Sacerdoti   </a:t>
            </a:r>
            <a:r>
              <a:rPr lang="it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6563575" y="-8350"/>
            <a:ext cx="2373924" cy="18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0" y="0"/>
            <a:ext cx="1497452" cy="18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71900" y="611525"/>
            <a:ext cx="8222100" cy="894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TERMINE DELLA BIOGRAFIA</a:t>
            </a:r>
          </a:p>
          <a:p>
            <a:pPr lvl="0">
              <a:spcBef>
                <a:spcPts val="0"/>
              </a:spcBef>
              <a:buNone/>
            </a:pPr>
            <a:r>
              <a:rPr lang="it" sz="1800"/>
              <a:t>verso la fine di una vita dedita al prossimo...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09625" y="2584200"/>
            <a:ext cx="5143500" cy="24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Nel </a:t>
            </a:r>
            <a:r>
              <a:rPr lang="it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</a:rPr>
              <a:t>1997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 le suore di Madre Teresa erano sparse in 123 paesi del mondo.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/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Dopo avere incontrato il Papa Giovanni Paolo II per l’ultima volta, trascorse le ultime settimane a Calcutta ricevendo visitatori e istruendo le consorelle.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/>
              <a:buChar char="●"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Il </a:t>
            </a:r>
            <a:r>
              <a:rPr lang="it">
                <a:solidFill>
                  <a:srgbClr val="3C78D8"/>
                </a:solidFill>
                <a:latin typeface="Proxima Nova"/>
                <a:ea typeface="Proxima Nova"/>
                <a:cs typeface="Proxima Nova"/>
                <a:sym typeface="Proxima Nova"/>
              </a:rPr>
              <a:t>5 settembre 1997</a:t>
            </a: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 la vita terrena di Madre Teresa giunse al termine.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550049" y="2376274"/>
            <a:ext cx="3593950" cy="276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09875" y="1689300"/>
            <a:ext cx="85518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Durante i suoi ultimi anni, nonostante i problemi di salute, Madre Teresa continuò a guidare la Congregazione e a rispondere alle necessità dei poveri e della Chiesa. </a:t>
            </a:r>
            <a:br>
              <a:rPr lang="it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Le opere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6550" y="1750050"/>
            <a:ext cx="4200300" cy="29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La più importante è, nel 1946,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l’istituzione delle Missionarie della Carità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ordine riconoscibile grazie all'ormai celebre sari bianco a strisce azzurre indossato dalle consorelle, viene riconosciuta ufficialmente nell’Arcidiocesi di Calcutta nel 1948.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>
              <a:spcBef>
                <a:spcPts val="300"/>
              </a:spcBef>
              <a:spcAft>
                <a:spcPts val="100"/>
              </a:spcAft>
              <a:buSzPct val="100000"/>
              <a:buFont typeface="Proxima Nova"/>
              <a:buAutoNum type="arabicPeriod"/>
            </a:pPr>
            <a:r>
              <a:rPr lang="it" sz="2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Laici missionari della carità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per 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laici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 sia celibi che coniugati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AutoNum type="arabicPeriod"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Movimento Corpus Christi per Sacerdoti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>
            <a:off x="4024724" y="1681150"/>
            <a:ext cx="5119275" cy="34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Le opere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22675" y="1812100"/>
            <a:ext cx="4322400" cy="294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300"/>
              </a:spcBef>
              <a:spcAft>
                <a:spcPts val="10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Seguono ben presto l’istituzione dei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Fratelli missionari della carità di vita attiva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fondati nel 1963;</a:t>
            </a:r>
          </a:p>
          <a:p>
            <a:pPr lvl="0" rtl="0">
              <a:spcBef>
                <a:spcPts val="300"/>
              </a:spcBef>
              <a:spcAft>
                <a:spcPts val="10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i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Fratelli e Sorelle missionari della carità di vita contemplativa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nel 1979 ed infine i 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Padri missionari della carità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, fondati nel 1984.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4500824" y="1657550"/>
            <a:ext cx="4643174" cy="34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Le opere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69825" y="1909025"/>
            <a:ext cx="43017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Dal gruppo “Missionarie della carità” si è costituito quello che è oggi il “</a:t>
            </a:r>
            <a:r>
              <a:rPr lang="it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Movimento Internazionale dei Collaboratori di Madre Teresa</a:t>
            </a:r>
            <a:r>
              <a:rPr lang="it" sz="2000">
                <a:latin typeface="Proxima Nova"/>
                <a:ea typeface="Proxima Nova"/>
                <a:cs typeface="Proxima Nova"/>
                <a:sym typeface="Proxima Nova"/>
              </a:rPr>
              <a:t>”, il cui stile di vita e le attività sono stati benedetti da Sua Santità Paolo VI il 29 marzo 1969.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it"/>
              <a:t>http://laicimissionaricarita.blogspot.it/p/origine-e-storia-dei-laici-missionari.html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565699" y="1681149"/>
            <a:ext cx="4578300" cy="34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